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1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31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94" y="4406900"/>
            <a:ext cx="6904038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6061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94" y="2906713"/>
            <a:ext cx="6904038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736724" y="457786"/>
            <a:ext cx="6858000" cy="1661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28838" y="661701"/>
            <a:ext cx="6858000" cy="428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500" b="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38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94" y="4406900"/>
            <a:ext cx="6904038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6061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94" y="2906713"/>
            <a:ext cx="6904038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736724" y="457786"/>
            <a:ext cx="6858000" cy="1661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728838" y="661701"/>
            <a:ext cx="6858000" cy="428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500" b="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05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6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36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149E6-F518-4BEF-BAF0-D57850AE2CAB}" type="slidenum">
              <a:rPr lang="en-US" sz="24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72822"/>
      </p:ext>
    </p:extLst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1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8BA2A-1E14-4AE2-900D-9DFDAA65F6D4}" type="slidenum">
              <a: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835761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9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4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4513" y="1814513"/>
            <a:ext cx="8062912" cy="41116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3" y="947738"/>
            <a:ext cx="8062912" cy="6651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2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33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1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res Bkgrd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00"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71625"/>
            <a:ext cx="434975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477B"/>
                </a:solidFill>
                <a:ea typeface="ＭＳ Ｐゴシック" charset="0"/>
                <a:cs typeface="Arial"/>
              </a:rPr>
              <a:t> A proprietary web-based tool for tracking and comparing spend and usage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15477B"/>
                </a:solidFill>
                <a:ea typeface="ＭＳ Ｐゴシック" charset="0"/>
                <a:cs typeface="Arial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477B"/>
                </a:solidFill>
                <a:ea typeface="ＭＳ Ｐゴシック" charset="0"/>
                <a:cs typeface="Arial"/>
              </a:rPr>
              <a:t>Provides access to view order history and patterns by item, category, suppliers and users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sz="2000" dirty="0">
              <a:solidFill>
                <a:srgbClr val="15477B"/>
              </a:solidFill>
              <a:ea typeface="ＭＳ Ｐゴシック" charset="0"/>
              <a:cs typeface="Arial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477B"/>
                </a:solidFill>
                <a:ea typeface="ＭＳ Ｐゴシック" charset="0"/>
                <a:cs typeface="Arial"/>
              </a:rPr>
              <a:t>Ensures formulary compliance and budget limits are met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15477B"/>
              </a:solidFill>
              <a:ea typeface="ＭＳ Ｐゴシック" charset="0"/>
              <a:cs typeface="Arial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5477B"/>
                </a:solidFill>
                <a:ea typeface="ＭＳ Ｐゴシック" charset="0"/>
                <a:cs typeface="Arial"/>
              </a:rPr>
              <a:t>Generate real time customized reports</a:t>
            </a:r>
          </a:p>
        </p:txBody>
      </p:sp>
      <p:pic>
        <p:nvPicPr>
          <p:cNvPr id="3" name="Picture 2" descr="BeCompliant_flyer_art_new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3460">
            <a:off x="4968875" y="1782763"/>
            <a:ext cx="2878138" cy="3724275"/>
          </a:xfrm>
          <a:prstGeom prst="rect">
            <a:avLst/>
          </a:prstGeom>
          <a:ln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18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32463" b="35864"/>
          <a:stretch>
            <a:fillRect/>
          </a:stretch>
        </p:blipFill>
        <p:spPr bwMode="auto">
          <a:xfrm>
            <a:off x="7986713" y="714375"/>
            <a:ext cx="942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1"/>
          <p:cNvSpPr txBox="1">
            <a:spLocks noChangeArrowheads="1"/>
          </p:cNvSpPr>
          <p:nvPr/>
        </p:nvSpPr>
        <p:spPr bwMode="auto">
          <a:xfrm>
            <a:off x="304800" y="147638"/>
            <a:ext cx="54276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>
                <a:solidFill>
                  <a:prstClr val="white"/>
                </a:solidFill>
                <a:latin typeface="Calibri" pitchFamily="34" charset="0"/>
              </a:rPr>
              <a:t>BeCompliant™</a:t>
            </a:r>
          </a:p>
        </p:txBody>
      </p:sp>
    </p:spTree>
    <p:extLst>
      <p:ext uri="{BB962C8B-B14F-4D97-AF65-F5344CB8AC3E}">
        <p14:creationId xmlns:p14="http://schemas.microsoft.com/office/powerpoint/2010/main" val="309207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32463" b="35864"/>
          <a:stretch>
            <a:fillRect/>
          </a:stretch>
        </p:blipFill>
        <p:spPr bwMode="auto">
          <a:xfrm>
            <a:off x="7986713" y="714375"/>
            <a:ext cx="942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562100"/>
            <a:ext cx="7543800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charset="0"/>
              <a:buNone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pitchFamily="34" charset="0"/>
              <a:buChar char="•"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pitchFamily="34" charset="0"/>
              <a:buChar char="•"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0262" r="8173" b="17902"/>
          <a:stretch>
            <a:fillRect/>
          </a:stretch>
        </p:blipFill>
        <p:spPr bwMode="auto">
          <a:xfrm>
            <a:off x="838200" y="1571625"/>
            <a:ext cx="5986463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0547" r="8493" b="18758"/>
          <a:stretch>
            <a:fillRect/>
          </a:stretch>
        </p:blipFill>
        <p:spPr bwMode="auto">
          <a:xfrm>
            <a:off x="2000250" y="2967038"/>
            <a:ext cx="5986463" cy="303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3353" r="44872" b="38141"/>
          <a:stretch>
            <a:fillRect/>
          </a:stretch>
        </p:blipFill>
        <p:spPr bwMode="auto">
          <a:xfrm>
            <a:off x="1431925" y="4849813"/>
            <a:ext cx="392747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Box 1"/>
          <p:cNvSpPr txBox="1">
            <a:spLocks noChangeArrowheads="1"/>
          </p:cNvSpPr>
          <p:nvPr/>
        </p:nvSpPr>
        <p:spPr bwMode="auto">
          <a:xfrm>
            <a:off x="304800" y="147638"/>
            <a:ext cx="6778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>
                <a:solidFill>
                  <a:prstClr val="white"/>
                </a:solidFill>
                <a:latin typeface="Calibri" pitchFamily="34" charset="0"/>
              </a:rPr>
              <a:t>BeCompliant™ Budget and Formulary Alerts</a:t>
            </a:r>
          </a:p>
        </p:txBody>
      </p:sp>
    </p:spTree>
    <p:extLst>
      <p:ext uri="{BB962C8B-B14F-4D97-AF65-F5344CB8AC3E}">
        <p14:creationId xmlns:p14="http://schemas.microsoft.com/office/powerpoint/2010/main" val="12249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32463" b="35864"/>
          <a:stretch>
            <a:fillRect/>
          </a:stretch>
        </p:blipFill>
        <p:spPr bwMode="auto">
          <a:xfrm>
            <a:off x="7986713" y="714375"/>
            <a:ext cx="942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562100"/>
            <a:ext cx="7543800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charset="0"/>
              <a:buNone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pitchFamily="34" charset="0"/>
              <a:buChar char="•"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pitchFamily="34" charset="0"/>
              <a:buChar char="•"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547" r="8813" b="19614"/>
          <a:stretch>
            <a:fillRect/>
          </a:stretch>
        </p:blipFill>
        <p:spPr bwMode="auto">
          <a:xfrm>
            <a:off x="838200" y="1571625"/>
            <a:ext cx="5986463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0832" r="8653" b="20181"/>
          <a:stretch>
            <a:fillRect/>
          </a:stretch>
        </p:blipFill>
        <p:spPr bwMode="auto">
          <a:xfrm>
            <a:off x="2000250" y="3051175"/>
            <a:ext cx="5986463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304800" y="147638"/>
            <a:ext cx="68199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>
                <a:solidFill>
                  <a:prstClr val="white"/>
                </a:solidFill>
                <a:latin typeface="Calibri" pitchFamily="34" charset="0"/>
              </a:rPr>
              <a:t>BeCompliant™ Formulary Limits &amp; Tracking</a:t>
            </a:r>
          </a:p>
        </p:txBody>
      </p:sp>
    </p:spTree>
    <p:extLst>
      <p:ext uri="{BB962C8B-B14F-4D97-AF65-F5344CB8AC3E}">
        <p14:creationId xmlns:p14="http://schemas.microsoft.com/office/powerpoint/2010/main" val="183021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32463" b="35864"/>
          <a:stretch>
            <a:fillRect/>
          </a:stretch>
        </p:blipFill>
        <p:spPr bwMode="auto">
          <a:xfrm>
            <a:off x="7986713" y="714375"/>
            <a:ext cx="942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562100"/>
            <a:ext cx="7543800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charset="0"/>
              <a:buNone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pitchFamily="34" charset="0"/>
              <a:buChar char="•"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Clr>
                <a:srgbClr val="2850A0"/>
              </a:buClr>
              <a:buFont typeface="Arial" pitchFamily="34" charset="0"/>
              <a:buChar char="•"/>
              <a:defRPr/>
            </a:pPr>
            <a:endParaRPr lang="en-US" altLang="en-US" sz="2000" dirty="0" smtClean="0">
              <a:solidFill>
                <a:srgbClr val="15477B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3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11118" r="8495" b="29305"/>
          <a:stretch>
            <a:fillRect/>
          </a:stretch>
        </p:blipFill>
        <p:spPr bwMode="auto">
          <a:xfrm>
            <a:off x="838200" y="1571625"/>
            <a:ext cx="5957888" cy="271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4802" r="45193" b="18187"/>
          <a:stretch>
            <a:fillRect/>
          </a:stretch>
        </p:blipFill>
        <p:spPr bwMode="auto">
          <a:xfrm>
            <a:off x="3640138" y="2894013"/>
            <a:ext cx="434657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Box 1"/>
          <p:cNvSpPr txBox="1">
            <a:spLocks noChangeArrowheads="1"/>
          </p:cNvSpPr>
          <p:nvPr/>
        </p:nvSpPr>
        <p:spPr bwMode="auto">
          <a:xfrm>
            <a:off x="304800" y="147638"/>
            <a:ext cx="65865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>
                <a:solidFill>
                  <a:prstClr val="white"/>
                </a:solidFill>
                <a:latin typeface="Calibri" pitchFamily="34" charset="0"/>
              </a:rPr>
              <a:t>BeCompliant™ Cost Per Patient Day Analysis</a:t>
            </a:r>
          </a:p>
        </p:txBody>
      </p:sp>
    </p:spTree>
    <p:extLst>
      <p:ext uri="{BB962C8B-B14F-4D97-AF65-F5344CB8AC3E}">
        <p14:creationId xmlns:p14="http://schemas.microsoft.com/office/powerpoint/2010/main" val="919481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Concordance Healthcare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Siebert</dc:creator>
  <cp:lastModifiedBy>Russel</cp:lastModifiedBy>
  <cp:revision>1</cp:revision>
  <dcterms:created xsi:type="dcterms:W3CDTF">2017-09-26T18:55:27Z</dcterms:created>
  <dcterms:modified xsi:type="dcterms:W3CDTF">2018-10-18T18:32:27Z</dcterms:modified>
</cp:coreProperties>
</file>